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104" userDrawn="1">
          <p15:clr>
            <a:srgbClr val="A4A3A4"/>
          </p15:clr>
        </p15:guide>
        <p15:guide id="4" pos="576" userDrawn="1">
          <p15:clr>
            <a:srgbClr val="A4A3A4"/>
          </p15:clr>
        </p15:guide>
        <p15:guide id="5" orient="horz" pos="3888" userDrawn="1">
          <p15:clr>
            <a:srgbClr val="A4A3A4"/>
          </p15:clr>
        </p15:guide>
        <p15:guide id="6" orient="horz" pos="1128" userDrawn="1">
          <p15:clr>
            <a:srgbClr val="A4A3A4"/>
          </p15:clr>
        </p15:guide>
        <p15:guide id="7" orient="horz" pos="36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-174" y="-126"/>
      </p:cViewPr>
      <p:guideLst>
        <p:guide orient="horz" pos="2160"/>
        <p:guide orient="horz" pos="3888"/>
        <p:guide orient="horz" pos="1128"/>
        <p:guide orient="horz" pos="3696"/>
        <p:guide pos="3840"/>
        <p:guide pos="7104"/>
        <p:guide pos="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8" d="100"/>
        <a:sy n="11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7E860-81A0-4473-AE4B-CCB3B82BB5AF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FFAE8-2D30-453C-9508-823A9B27A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4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5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1" y="1803469"/>
            <a:ext cx="2395728" cy="19751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449512" y="1803469"/>
            <a:ext cx="2395728" cy="19751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900612" y="1803469"/>
            <a:ext cx="2395728" cy="19751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350124" y="1803469"/>
            <a:ext cx="2395728" cy="19751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9799637" y="1803469"/>
            <a:ext cx="2395728" cy="197510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9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25032" y="1793874"/>
            <a:ext cx="1325880" cy="13258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299807" y="1793874"/>
            <a:ext cx="1325880" cy="13258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676170" y="1793874"/>
            <a:ext cx="1325880" cy="13258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050945" y="1793874"/>
            <a:ext cx="1325880" cy="13258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050945" y="3167062"/>
            <a:ext cx="1325880" cy="13258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676170" y="3167062"/>
            <a:ext cx="1325880" cy="13258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2299807" y="3167062"/>
            <a:ext cx="1325880" cy="13258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25032" y="3167062"/>
            <a:ext cx="1325880" cy="13258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6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5032" y="4541837"/>
            <a:ext cx="1325880" cy="13258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2299807" y="4541837"/>
            <a:ext cx="1325880" cy="13258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3676170" y="4541837"/>
            <a:ext cx="1325880" cy="13258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5050945" y="4541837"/>
            <a:ext cx="1325880" cy="13258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2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83867"/>
            <a:ext cx="4864608" cy="206654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884738" y="1783867"/>
            <a:ext cx="2423160" cy="206654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326313" y="1783867"/>
            <a:ext cx="2423160" cy="206654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9769475" y="1783867"/>
            <a:ext cx="2423160" cy="206654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9769475" y="3868254"/>
            <a:ext cx="2423160" cy="206654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4884738" y="3868254"/>
            <a:ext cx="4864608" cy="206654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2441575" y="3868254"/>
            <a:ext cx="2423160" cy="206654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0" y="3868254"/>
            <a:ext cx="2423160" cy="206654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53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6480314" y="1790700"/>
            <a:ext cx="2372138" cy="4076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14399" y="1790700"/>
            <a:ext cx="5512491" cy="40767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8904978" y="1790700"/>
            <a:ext cx="2369447" cy="40767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37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34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ou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6071616" cy="34107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0" y="3448050"/>
            <a:ext cx="6071616" cy="34107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6119813" y="0"/>
            <a:ext cx="6071616" cy="34107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6119813" y="3448050"/>
            <a:ext cx="6071616" cy="34107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56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6116320" y="179070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717280" y="3842468"/>
            <a:ext cx="2560320" cy="20116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14400" y="1790700"/>
            <a:ext cx="5157788" cy="405923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8719140" y="1790700"/>
            <a:ext cx="2558460" cy="20113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12193" y="3838575"/>
            <a:ext cx="2558460" cy="20113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50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6116320" y="179070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515360" y="3842468"/>
            <a:ext cx="2560320" cy="20116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914400" y="1790699"/>
            <a:ext cx="5157216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14400" y="3841749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3514725" y="3841749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16638" y="3841749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716594" y="1790699"/>
            <a:ext cx="2561006" cy="405923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34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55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14400" y="1790700"/>
            <a:ext cx="2559050" cy="50657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514574" y="1790700"/>
            <a:ext cx="2559050" cy="50657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6114748" y="1790700"/>
            <a:ext cx="2559050" cy="50657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8714921" y="1790700"/>
            <a:ext cx="2559050" cy="506571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0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71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914399" y="4890052"/>
            <a:ext cx="2560320" cy="9773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717280" y="4890052"/>
            <a:ext cx="2560320" cy="9773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515359" y="4890052"/>
            <a:ext cx="2560320" cy="9773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116319" y="4890052"/>
            <a:ext cx="2560320" cy="9773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14400" y="1790700"/>
            <a:ext cx="2559050" cy="3098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514574" y="1790700"/>
            <a:ext cx="2559050" cy="3098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6114748" y="1790700"/>
            <a:ext cx="2559050" cy="3098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8714921" y="1790700"/>
            <a:ext cx="2559050" cy="3098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48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Imag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14400" y="0"/>
            <a:ext cx="10363200" cy="342265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08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25512" y="1797050"/>
            <a:ext cx="5170488" cy="407035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399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Work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25512" y="1808782"/>
            <a:ext cx="1667426" cy="16732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925512" y="4078908"/>
            <a:ext cx="1667426" cy="16732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6525868" y="1811958"/>
            <a:ext cx="1667426" cy="16732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6525868" y="4075733"/>
            <a:ext cx="1667426" cy="16732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7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Work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25512" y="1809750"/>
            <a:ext cx="2508804" cy="251991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528828" y="1809750"/>
            <a:ext cx="2508804" cy="251991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6154368" y="1809750"/>
            <a:ext cx="2508804" cy="251991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8757684" y="1809750"/>
            <a:ext cx="2508804" cy="251991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28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Work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073168" y="1802474"/>
            <a:ext cx="1861139" cy="18500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803466" y="1802474"/>
            <a:ext cx="1861139" cy="18500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6533763" y="1802474"/>
            <a:ext cx="1861139" cy="18500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9264061" y="1802474"/>
            <a:ext cx="1861139" cy="18500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41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Work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927395" y="3862010"/>
            <a:ext cx="3229474" cy="17933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714385" y="1807268"/>
            <a:ext cx="3235842" cy="17933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21028" y="1806575"/>
            <a:ext cx="1793358" cy="179405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4156869" y="3861317"/>
            <a:ext cx="1793358" cy="179405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5949949" y="1809608"/>
            <a:ext cx="5330825" cy="38457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131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Work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92148" y="1806644"/>
            <a:ext cx="1801368" cy="1801368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3107270" y="1806644"/>
            <a:ext cx="1801368" cy="1801368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5220518" y="1806644"/>
            <a:ext cx="1801368" cy="1801368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7333623" y="1806644"/>
            <a:ext cx="1801368" cy="1801368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9444570" y="1806644"/>
            <a:ext cx="1801368" cy="1801368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610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7911548" y="3855720"/>
            <a:ext cx="3366052" cy="20116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7911547" y="1790700"/>
            <a:ext cx="3364465" cy="20113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793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Imag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Placeholder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43" b="12243"/>
          <a:stretch>
            <a:fillRect/>
          </a:stretch>
        </p:blipFill>
        <p:spPr>
          <a:xfrm>
            <a:off x="925513" y="1790700"/>
            <a:ext cx="4652962" cy="2635250"/>
          </a:xfrm>
          <a:prstGeom prst="rect">
            <a:avLst/>
          </a:prstGeom>
        </p:spPr>
      </p:pic>
      <p:sp>
        <p:nvSpPr>
          <p:cNvPr id="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25513" y="1790700"/>
            <a:ext cx="4652962" cy="263525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2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05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d Image'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7026275" y="0"/>
            <a:ext cx="4251325" cy="398145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949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d Imag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096001" y="0"/>
            <a:ext cx="6096000" cy="340201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6096001" y="3455987"/>
            <a:ext cx="6096000" cy="340201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81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 Up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060449" y="2081213"/>
            <a:ext cx="2557463" cy="34845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027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 Up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081088" y="1965325"/>
            <a:ext cx="4537075" cy="28194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240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 Up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3794125" y="1952625"/>
            <a:ext cx="4594225" cy="280511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588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 Up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6096000" y="2005013"/>
            <a:ext cx="4770438" cy="356076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33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 Up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513371" y="1966913"/>
            <a:ext cx="3946525" cy="245745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340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 Up #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3951288" y="1935782"/>
            <a:ext cx="4298950" cy="26463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7507288" y="3375646"/>
            <a:ext cx="3529012" cy="22812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269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 Up #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-328613" y="1936750"/>
            <a:ext cx="5576888" cy="356235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880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 Up #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4195461" y="2310503"/>
            <a:ext cx="1754188" cy="309562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86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253419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100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 Up #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4148138" y="1960563"/>
            <a:ext cx="4545012" cy="28400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175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ck Up #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108075" y="1992313"/>
            <a:ext cx="4591050" cy="27781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8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914400" y="841375"/>
            <a:ext cx="10363200" cy="5175250"/>
          </a:xfrm>
          <a:prstGeom prst="roundRect">
            <a:avLst>
              <a:gd name="adj" fmla="val 1018"/>
            </a:avLst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8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14400" y="179070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516313" y="179070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18225" y="179070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720138" y="179070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8720138" y="384175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6118225" y="384175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516313" y="384175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14400" y="384175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2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14400" y="179070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118225" y="179070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8720138" y="384175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516313" y="384175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1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14400" y="179070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516312" y="1790700"/>
            <a:ext cx="5157787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720138" y="1790700"/>
            <a:ext cx="2560320" cy="405923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6118225" y="3841750"/>
            <a:ext cx="2560320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914400" y="3841750"/>
            <a:ext cx="5157788" cy="20116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shboar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E83E-561E-4650-819A-07A7BBF40D9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89362" y="1790700"/>
            <a:ext cx="4613275" cy="40767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9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en-US" smtClean="0"/>
              <a:t>www.websitename.com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03D5E83E-561E-4650-819A-07A7BBF40D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30879" y="6415802"/>
            <a:ext cx="11304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smtClean="0">
                <a:solidFill>
                  <a:schemeClr val="tx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NIVADA THEME</a:t>
            </a:r>
            <a:endParaRPr lang="en-US" sz="1000" b="1">
              <a:solidFill>
                <a:schemeClr val="tx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23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85" r:id="rId26"/>
    <p:sldLayoutId id="2147483686" r:id="rId27"/>
    <p:sldLayoutId id="2147483687" r:id="rId28"/>
    <p:sldLayoutId id="2147483688" r:id="rId29"/>
    <p:sldLayoutId id="2147483674" r:id="rId30"/>
    <p:sldLayoutId id="2147483675" r:id="rId31"/>
    <p:sldLayoutId id="2147483676" r:id="rId32"/>
    <p:sldLayoutId id="2147483677" r:id="rId33"/>
    <p:sldLayoutId id="2147483678" r:id="rId34"/>
    <p:sldLayoutId id="2147483679" r:id="rId35"/>
    <p:sldLayoutId id="2147483655" r:id="rId36"/>
    <p:sldLayoutId id="2147483656" r:id="rId37"/>
    <p:sldLayoutId id="2147483689" r:id="rId38"/>
    <p:sldLayoutId id="2147483690" r:id="rId39"/>
    <p:sldLayoutId id="2147483691" r:id="rId40"/>
    <p:sldLayoutId id="2147483692" r:id="rId4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6" t="16457" r="3930" b="23260"/>
          <a:stretch/>
        </p:blipFill>
        <p:spPr bwMode="auto">
          <a:xfrm>
            <a:off x="369648" y="6246749"/>
            <a:ext cx="1758044" cy="535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020536" y="2030489"/>
            <a:ext cx="2952519" cy="1105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srgbClr val="F4F4FC"/>
                </a:solidFill>
                <a:latin typeface="Calibri Light"/>
                <a:ea typeface="Roboto" panose="02000000000000000000" pitchFamily="2" charset="0"/>
              </a:rPr>
              <a:t>ОСВОБОЖДЕНИЯ ОТ ОБЛОЖЕНИЯ ТАМОЖЕННЫМИ</a:t>
            </a:r>
          </a:p>
          <a:p>
            <a:pPr lvl="0" algn="ctr"/>
            <a:r>
              <a:rPr lang="ru-RU" sz="1200" b="1" dirty="0" smtClean="0">
                <a:solidFill>
                  <a:srgbClr val="F4F4FC"/>
                </a:solidFill>
                <a:latin typeface="Calibri Light"/>
                <a:ea typeface="Roboto" panose="02000000000000000000" pitchFamily="2" charset="0"/>
              </a:rPr>
              <a:t>ПОШЛИНАМИ</a:t>
            </a:r>
            <a:endParaRPr lang="en-US" sz="1200" b="1" dirty="0">
              <a:solidFill>
                <a:srgbClr val="F4F4FC"/>
              </a:solidFill>
              <a:latin typeface="Calibri Light"/>
              <a:ea typeface="Roboto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88744" y="2030489"/>
            <a:ext cx="2952519" cy="1105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4F4FC"/>
                </a:solidFill>
                <a:latin typeface="Calibri Light"/>
                <a:ea typeface="Roboto" panose="02000000000000000000" pitchFamily="2" charset="0"/>
              </a:rPr>
              <a:t>ПРЕДОСТАВЛЕНИЕ ГОСУДАРСТВЕННОГО НАТУРНОГО ГРАНТА</a:t>
            </a:r>
            <a:endParaRPr lang="en-US" sz="1200" b="1" dirty="0">
              <a:solidFill>
                <a:srgbClr val="F4F4FC"/>
              </a:solidFill>
              <a:latin typeface="Calibri Light"/>
              <a:ea typeface="Roboto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56952" y="2030489"/>
            <a:ext cx="2952519" cy="1105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4F4FC"/>
                </a:solidFill>
                <a:latin typeface="Calibri Light"/>
                <a:ea typeface="Roboto" panose="02000000000000000000" pitchFamily="2" charset="0"/>
              </a:rPr>
              <a:t>ПРЕДОСТАВЛЕНИЕ ПРЕФЕРЕНЦИЙ ПО НАЛОГАМ </a:t>
            </a:r>
          </a:p>
          <a:p>
            <a:pPr algn="ctr"/>
            <a:r>
              <a:rPr lang="ru-RU" sz="1200" b="1" dirty="0" smtClean="0">
                <a:solidFill>
                  <a:srgbClr val="F4F4FC"/>
                </a:solidFill>
                <a:latin typeface="Calibri Light"/>
                <a:ea typeface="Roboto" panose="02000000000000000000" pitchFamily="2" charset="0"/>
              </a:rPr>
              <a:t>И (ИЛИ)</a:t>
            </a:r>
          </a:p>
          <a:p>
            <a:pPr algn="ctr"/>
            <a:r>
              <a:rPr lang="ru-RU" sz="1200" b="1" dirty="0" smtClean="0">
                <a:solidFill>
                  <a:srgbClr val="F4F4FC"/>
                </a:solidFill>
                <a:latin typeface="Calibri Light"/>
                <a:ea typeface="Roboto" panose="02000000000000000000" pitchFamily="2" charset="0"/>
              </a:rPr>
              <a:t>ИНВЕСТИЦИОННОЙ СУБСИДИИ</a:t>
            </a:r>
            <a:endParaRPr lang="en-US" sz="1200" b="1" dirty="0">
              <a:solidFill>
                <a:srgbClr val="F4F4FC"/>
              </a:solidFill>
              <a:latin typeface="Calibri Light"/>
              <a:ea typeface="Roboto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5222" y="3135529"/>
            <a:ext cx="30178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Информация по классификации товаров содержащие полное 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коммерческое 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наименование; 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Фирменное наименование; 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Основные технические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, коммерческие характеристики 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товаров;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Иную 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информацию,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в </a:t>
            </a:r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том числе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фотографии, рисунки, чертежи, паспорта </a:t>
            </a:r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изделий; 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Другие документы, заверенные 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подписью руководителя и печатью юридического лица 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подавшего заявку.</a:t>
            </a:r>
            <a:endParaRPr lang="en-US" sz="1400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27071" y="3211633"/>
            <a:ext cx="30419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ru-RU" sz="14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К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опии документов, подтверждающих размер (стоимость) запрашиваемого </a:t>
            </a:r>
            <a:r>
              <a:rPr lang="ru-RU" sz="1400" dirty="0" err="1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услугополучателем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 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государственного 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натурного 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гранта (</a:t>
            </a:r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оценка </a:t>
            </a:r>
            <a:r>
              <a:rPr lang="ru-RU" sz="1400" i="1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натурного </a:t>
            </a:r>
            <a:r>
              <a:rPr lang="ru-RU" sz="1400" i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гранта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); </a:t>
            </a: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Предварительное 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согласование его 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предоставления местным исполнительным 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органом.</a:t>
            </a:r>
            <a:endParaRPr lang="en-US" sz="1400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6952" y="3204158"/>
            <a:ext cx="295251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Заключение 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государственной</a:t>
            </a:r>
          </a:p>
          <a:p>
            <a:pPr algn="just"/>
            <a:r>
              <a:rPr lang="ru-RU" sz="14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экспертизы </a:t>
            </a:r>
            <a:r>
              <a:rPr lang="ru-RU" sz="1400" dirty="0" err="1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предпроектной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 и (или) проектной документации </a:t>
            </a:r>
            <a:endParaRPr lang="ru-RU" sz="1400" dirty="0" smtClean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  <a:cs typeface="Open Sans" panose="020B0606030504020204" pitchFamily="34" charset="0"/>
            </a:endParaRPr>
          </a:p>
          <a:p>
            <a:pPr algn="just"/>
            <a:r>
              <a:rPr lang="ru-RU" sz="1200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(</a:t>
            </a:r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в порядке, установленном 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статьей 64-1 Закона Республики Казахстан от </a:t>
            </a:r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16 июля 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2001 </a:t>
            </a:r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года «Об 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архитектурной, градостроительной и строительной деятельности </a:t>
            </a:r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в Республике 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Казахстан», заверенное подписью руководителя, </a:t>
            </a:r>
            <a:r>
              <a:rPr lang="ru-RU" sz="1200" i="1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печатью юридического </a:t>
            </a:r>
            <a:r>
              <a:rPr lang="ru-RU" sz="1200" i="1" dirty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" panose="020B0606030504020204" pitchFamily="34" charset="0"/>
              </a:rPr>
              <a:t>лица (при ее наличии).</a:t>
            </a:r>
            <a:endParaRPr lang="en-US" sz="1200" i="1" dirty="0">
              <a:solidFill>
                <a:schemeClr val="bg1">
                  <a:lumMod val="65000"/>
                </a:schemeClr>
              </a:solidFill>
              <a:ea typeface="Roboto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89028" y="138291"/>
            <a:ext cx="94179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Документы необходимые для получения инвестиционных преференций</a:t>
            </a:r>
            <a:endParaRPr lang="id-ID" sz="24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algn="ctr"/>
            <a:endParaRPr lang="id-ID" sz="24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0244" y="651086"/>
            <a:ext cx="1163410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	Для </a:t>
            </a:r>
            <a:r>
              <a:rPr lang="ru-RU" sz="1400" dirty="0"/>
              <a:t>получения инвестиционных преференций юридическое </a:t>
            </a:r>
            <a:r>
              <a:rPr lang="ru-RU" sz="1400" dirty="0" smtClean="0"/>
              <a:t>лицо Республики </a:t>
            </a:r>
            <a:r>
              <a:rPr lang="ru-RU" sz="1400" dirty="0"/>
              <a:t>Казахстан направляет в </a:t>
            </a:r>
            <a:r>
              <a:rPr lang="ru-RU" sz="1400" b="1" dirty="0"/>
              <a:t>Комитет по инвестициям </a:t>
            </a:r>
            <a:r>
              <a:rPr lang="ru-RU" sz="1400" dirty="0"/>
              <a:t>Министерства </a:t>
            </a:r>
            <a:r>
              <a:rPr lang="ru-RU" sz="1400" dirty="0" smtClean="0"/>
              <a:t>по инвестициям </a:t>
            </a:r>
            <a:r>
              <a:rPr lang="ru-RU" sz="1400" dirty="0"/>
              <a:t>заявку на предоставление инвестиционных преференций* </a:t>
            </a:r>
            <a:r>
              <a:rPr lang="ru-RU" sz="1400" dirty="0" smtClean="0"/>
              <a:t>и </a:t>
            </a:r>
            <a:r>
              <a:rPr lang="ru-RU" sz="1400" b="1" dirty="0" smtClean="0"/>
              <a:t>следующие </a:t>
            </a:r>
            <a:r>
              <a:rPr lang="ru-RU" sz="1400" b="1" dirty="0"/>
              <a:t>документы</a:t>
            </a:r>
            <a:r>
              <a:rPr lang="ru-RU" sz="1400" dirty="0"/>
              <a:t>:</a:t>
            </a:r>
          </a:p>
          <a:p>
            <a:pPr algn="just"/>
            <a:r>
              <a:rPr lang="ru-RU" sz="1400" b="1" dirty="0"/>
              <a:t>1) справка о государственной регистрации (перерегистрации) </a:t>
            </a:r>
            <a:r>
              <a:rPr lang="ru-RU" sz="1400" b="1" dirty="0" smtClean="0"/>
              <a:t>юридического лица</a:t>
            </a:r>
            <a:r>
              <a:rPr lang="ru-RU" sz="1400" b="1" dirty="0"/>
              <a:t>;</a:t>
            </a:r>
          </a:p>
          <a:p>
            <a:pPr algn="just"/>
            <a:r>
              <a:rPr lang="ru-RU" sz="1400" b="1" dirty="0"/>
              <a:t>2) копия устава юридического лица, заверенная подписью руководителя </a:t>
            </a:r>
            <a:r>
              <a:rPr lang="ru-RU" sz="1400" b="1" dirty="0" smtClean="0"/>
              <a:t>и печатью </a:t>
            </a:r>
            <a:r>
              <a:rPr lang="ru-RU" sz="1400" b="1" dirty="0"/>
              <a:t>юридического лица (при ее наличии);</a:t>
            </a:r>
          </a:p>
          <a:p>
            <a:pPr algn="just"/>
            <a:r>
              <a:rPr lang="ru-RU" sz="1400" b="1" dirty="0"/>
              <a:t>3) бизнес-план инвестиционного проекта</a:t>
            </a:r>
            <a:r>
              <a:rPr lang="ru-RU" sz="1400" b="1" dirty="0" smtClean="0"/>
              <a:t>*.</a:t>
            </a:r>
          </a:p>
          <a:p>
            <a:pPr algn="just"/>
            <a:r>
              <a:rPr lang="ru-RU" sz="1400" b="1" dirty="0" smtClean="0"/>
              <a:t>					</a:t>
            </a:r>
            <a:r>
              <a:rPr lang="ru-RU" sz="1600" b="1" dirty="0" smtClean="0"/>
              <a:t>Также в случае:</a:t>
            </a:r>
            <a:endParaRPr lang="ru-RU" sz="16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30629" y="6246749"/>
            <a:ext cx="11993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/>
              <a:t>*Форма заявки на предоставление инвестиционных преференций </a:t>
            </a:r>
            <a:r>
              <a:rPr lang="ru-RU" sz="1200" i="1" dirty="0" smtClean="0"/>
              <a:t>и требования </a:t>
            </a:r>
            <a:r>
              <a:rPr lang="ru-RU" sz="1200" i="1" dirty="0"/>
              <a:t>по составлению бизнес-плана утверждены приказом Министра </a:t>
            </a:r>
            <a:r>
              <a:rPr lang="ru-RU" sz="1200" i="1" dirty="0" smtClean="0"/>
              <a:t>по инвестициям </a:t>
            </a:r>
            <a:r>
              <a:rPr lang="ru-RU" sz="1200" i="1" dirty="0"/>
              <a:t>и развитию от 30 ноября 2015 года №1133 «О некоторых </a:t>
            </a:r>
            <a:r>
              <a:rPr lang="ru-RU" sz="1200" i="1" dirty="0" smtClean="0"/>
              <a:t>вопросах государственной </a:t>
            </a:r>
            <a:r>
              <a:rPr lang="ru-RU" sz="1200" i="1" dirty="0"/>
              <a:t>поддержки инвестиций».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02268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3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3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3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3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3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3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3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3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build="p" animBg="1"/>
      <p:bldP spid="11" grpId="0" build="p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Nivada Blue">
      <a:dk1>
        <a:srgbClr val="2E3239"/>
      </a:dk1>
      <a:lt1>
        <a:srgbClr val="000000"/>
      </a:lt1>
      <a:dk2>
        <a:srgbClr val="AAACBD"/>
      </a:dk2>
      <a:lt2>
        <a:srgbClr val="F4F4FC"/>
      </a:lt2>
      <a:accent1>
        <a:srgbClr val="00A09D"/>
      </a:accent1>
      <a:accent2>
        <a:srgbClr val="1891AB"/>
      </a:accent2>
      <a:accent3>
        <a:srgbClr val="4276AA"/>
      </a:accent3>
      <a:accent4>
        <a:srgbClr val="5268A5"/>
      </a:accent4>
      <a:accent5>
        <a:srgbClr val="00A09D"/>
      </a:accent5>
      <a:accent6>
        <a:srgbClr val="4276AA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181</Words>
  <Application>Microsoft Office PowerPoint</Application>
  <PresentationFormat>Произвольный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>SimpleSmart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Hamilton</dc:creator>
  <cp:lastModifiedBy>Зинаида Надим</cp:lastModifiedBy>
  <cp:revision>895</cp:revision>
  <dcterms:created xsi:type="dcterms:W3CDTF">2015-10-13T04:49:33Z</dcterms:created>
  <dcterms:modified xsi:type="dcterms:W3CDTF">2018-05-03T04:55:50Z</dcterms:modified>
</cp:coreProperties>
</file>